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8" r:id="rId3"/>
  </p:sldMasterIdLst>
  <p:notesMasterIdLst>
    <p:notesMasterId r:id="rId18"/>
  </p:notesMasterIdLst>
  <p:sldIdLst>
    <p:sldId id="256" r:id="rId4"/>
    <p:sldId id="2147377095" r:id="rId5"/>
    <p:sldId id="2147377096" r:id="rId6"/>
    <p:sldId id="2146847115" r:id="rId7"/>
    <p:sldId id="2146847135" r:id="rId8"/>
    <p:sldId id="2147377099" r:id="rId9"/>
    <p:sldId id="2147377098" r:id="rId10"/>
    <p:sldId id="261" r:id="rId11"/>
    <p:sldId id="2147377101" r:id="rId12"/>
    <p:sldId id="2147377102" r:id="rId13"/>
    <p:sldId id="2147377105" r:id="rId14"/>
    <p:sldId id="2147377104" r:id="rId15"/>
    <p:sldId id="2147377100" r:id="rId16"/>
    <p:sldId id="21473771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155B-7F18-498C-9BFA-FBEF28EA456D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2735-7906-4EBC-BF62-CF4D695244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1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 Process Automation (RPA) is used to automate tasks that are traditionally performed by people, by mimicking the steps that a person would take when performing activities on their desktop computer.</a:t>
            </a:r>
          </a:p>
          <a:p>
            <a:endParaRPr lang="en-US" dirty="0"/>
          </a:p>
          <a:p>
            <a:r>
              <a:rPr lang="en-US" dirty="0"/>
              <a:t>For example, a software robot (or bot) can be created to gather data from multiple systems, collate the data within a spreadsheet, perform some calculations, and enter the data into another system by using the application user interfaces in exactly the same way a person would do it. Bots can also use traditional techniques to integrate with systems, like SQL to query a database or JSON/HTTP to call a REST service.</a:t>
            </a:r>
          </a:p>
          <a:p>
            <a:endParaRPr lang="en-US" dirty="0"/>
          </a:p>
          <a:p>
            <a:r>
              <a:rPr lang="en-US" dirty="0"/>
              <a:t>Other examples include: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Use Microsoft Windows OS - </a:t>
            </a:r>
            <a:r>
              <a:rPr lang="en-US" dirty="0"/>
              <a:t>Use file system, clipboard, taskbar, services, open and close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desktop applications - Work with web apps, Windows apps, Microsoft Office suite, SAP, Java apps, remote desktop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Interact with systems - Access mainframes, call APIs, update and query 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Communicate - </a:t>
            </a:r>
            <a:r>
              <a:rPr lang="en-US" dirty="0"/>
              <a:t>Send and read emails and SMS messages, chat using text and voice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Read documents - </a:t>
            </a:r>
            <a:r>
              <a:rPr lang="en-US" dirty="0"/>
              <a:t>Extract structured data from unstructured content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Apply intelligence - Understand information, make decisions, apply knowledge, learn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Create documents - </a:t>
            </a:r>
            <a:r>
              <a:rPr lang="en-US" dirty="0"/>
              <a:t>PDF Reports, </a:t>
            </a:r>
            <a:r>
              <a:rPr lang="en-US" noProof="0" dirty="0"/>
              <a:t>MS Excel, MS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Data - Encrypt, analyze, perform calculations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Files - </a:t>
            </a:r>
            <a:r>
              <a:rPr lang="en-US" dirty="0"/>
              <a:t>Create, upload/download, transfer</a:t>
            </a:r>
          </a:p>
          <a:p>
            <a:pPr lvl="0"/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C0CC4A0D-B92F-47E6-97AE-10D01D35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36850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F79-FD6C-4629-B57A-F183EE78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475C-40C1-4FA3-95EB-60C86F030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8D5A-846F-4582-89B9-41BD409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1A-837C-4C80-89B1-E883013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D99-84EC-4799-B7A0-19B7A1B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4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1339-3451-47BF-8F33-5E3957F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7320-093D-4307-ABFE-CE8BEC0F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51CC-BFC8-4AED-A036-549AC1C1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9320-D978-4349-B6A9-7760E6AD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60A1-790B-4A3C-BC76-4AE07556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0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DAD00-627A-467F-BAD1-18C7E656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0D1D-A847-4AC6-8B73-8D3DA9F3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2CB2-0853-4503-990B-02D9F6E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41D7-A1D1-4321-AB05-4514AC7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94CF-54FF-454A-93D2-4742D5B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3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2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82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7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45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78980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4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50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39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0E1-A0DA-4F56-BBE1-A006CC78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A959-B11E-4968-96BC-6C4848DC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D14E7-6FEF-497E-AF8F-B4F3B410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FF7-6B4F-49B2-ACB9-CC04DB3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F673-A32A-401B-B082-D412263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81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38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897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392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5085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7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792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719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868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5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D0C-8F53-4672-BD65-9891CADE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A4C75-5680-4B36-9F98-7F8A99E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75AD1-B36A-40D6-9F62-149F8F3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4F06-76CC-4B00-B6EF-F36B6EC7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2D8D-90B6-4970-B4B4-A7135E7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445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6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0710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284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27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8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38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479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89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D038-A032-4406-9757-6F2AB1CA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A50-1D7D-46AB-9256-9875183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9135-1DF4-43FB-BFFF-1F1D2D68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91AF2-D563-4D52-941B-AB89A66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E5D9-6017-45B6-9EF9-D5F523F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30DFD-7144-4F75-A49F-FA7F4A6D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81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3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2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65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7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13" tIns="23913" rIns="23913" bIns="2391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71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2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24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9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3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60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7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4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5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90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20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4"/>
            <a:ext cx="9000000" cy="6857999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1DF7-DE4C-4B4D-962F-962743F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133A-F432-4082-8FBC-A4B979A4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13DB-F349-4103-B3B7-EDEB320C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9C8E-E0CB-497A-AC10-A79C268AF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D60BE-7BB7-42BE-9AF1-CF68795C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1DCE-2FFC-481A-BB19-293F55B2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D74C7-7715-4976-A157-1B2BC98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4B5E8-C56F-4C1E-8C4C-34AB67C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685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2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26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26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49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1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7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9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4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7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1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7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9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5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5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1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1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5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221036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1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5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4416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3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</p:spTree>
    <p:extLst>
      <p:ext uri="{BB962C8B-B14F-4D97-AF65-F5344CB8AC3E}">
        <p14:creationId xmlns:p14="http://schemas.microsoft.com/office/powerpoint/2010/main" val="96629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9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BFB-D36E-46F2-9ABC-B030CB90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B877F-4382-42DA-8D05-9C767058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4A17-3983-4D0A-9201-35E2AB4E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DAB5-02B2-4381-8077-90B32BD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814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3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2E5AB-CCD0-4F45-BA0C-44C4B9D6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D5B2-E054-412B-ACCC-2CE7E84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DBBB-8F37-4D44-A8F1-5EA3228C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959-40B7-4E60-9CC6-A522093C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A7D-30BD-47D6-B186-8C94C571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296A-833E-448D-A576-857976458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7C25-0E13-4446-B603-4D85A918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8A0-64AB-4137-A627-C030B9C7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5A90-93EF-4506-88B9-4AF2F5F2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4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D1A-363D-4E37-8403-F9491E51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69F04-D09A-47B2-AC0B-EF080088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2E0E-AFC4-4BBF-8A16-89388D5F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13B1-A1C4-40E6-9677-9C6D27F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DDB2-A9BF-4E79-A19F-1B92590A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43F-0D81-4497-87E6-2CF2F05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1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86C06-3D3D-4C49-89A0-9454E41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446A-82AE-49FD-AD1C-7E0F7FED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21ED-567B-4F8B-A79A-4B3F6A2A8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FACC-574A-41DD-ACBD-E66D657D283B}" type="datetimeFigureOut">
              <a:rPr lang="en-CA" smtClean="0"/>
              <a:t>2023-02-04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B189-9B2A-45D1-8220-023574A11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B89B-1397-40F4-A9A7-4D2558E7E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9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03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71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1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3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ccount/reg/ca-en/signup?formid=urx-465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crowther@uk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ncrowther/InvoiceApprov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hyperlink" Target="https://www.freepngimg.com/png/64770-computer-email-icons-free-hd-image" TargetMode="External"/><Relationship Id="rId10" Type="http://schemas.openxmlformats.org/officeDocument/2006/relationships/hyperlink" Target="https://freepngimg.com/png/36792-folders-file" TargetMode="External"/><Relationship Id="rId4" Type="http://schemas.openxmlformats.org/officeDocument/2006/relationships/image" Target="../media/image43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freepngimg.com/png/64770-computer-email-icons-free-hd-image" TargetMode="Externa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4DF8-D181-40C8-A734-23765597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936" y="118976"/>
            <a:ext cx="8205450" cy="1174170"/>
          </a:xfrm>
        </p:spPr>
        <p:txBody>
          <a:bodyPr anchor="t">
            <a:normAutofit fontScale="90000"/>
          </a:bodyPr>
          <a:lstStyle/>
          <a:p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Calls 2023 –RPA</a:t>
            </a: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Invoice processing </a:t>
            </a:r>
            <a:b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with RPA &amp; PAM</a:t>
            </a:r>
            <a:endParaRPr lang="en-CA" sz="59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EC98F-2C26-47BD-989D-62677435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3612113"/>
            <a:ext cx="7733010" cy="2689166"/>
          </a:xfrm>
        </p:spPr>
        <p:txBody>
          <a:bodyPr/>
          <a:lstStyle/>
          <a:p>
            <a:pPr algn="l"/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pPr algn="l"/>
            <a: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  <a:t>Nigel T. Crowther</a:t>
            </a:r>
          </a:p>
          <a:p>
            <a:pPr algn="l"/>
            <a:r>
              <a:rPr lang="en-CA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Automation Tech Sales EMEA</a:t>
            </a:r>
            <a:endParaRPr lang="en-CA" sz="16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B85A-7F29-4449-B614-860D989EF2A4}"/>
              </a:ext>
            </a:extLst>
          </p:cNvPr>
          <p:cNvSpPr txBox="1"/>
          <p:nvPr/>
        </p:nvSpPr>
        <p:spPr>
          <a:xfrm>
            <a:off x="9160625" y="4622762"/>
            <a:ext cx="30313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IBM Plex Sans" panose="020B0503050203000203" pitchFamily="34" charset="0"/>
              </a:rPr>
              <a:t>IBM Robotic Process Automation</a:t>
            </a:r>
          </a:p>
          <a:p>
            <a:endParaRPr lang="en-CA" sz="24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CA" sz="1400" dirty="0">
                <a:solidFill>
                  <a:schemeClr val="bg2"/>
                </a:solidFill>
                <a:latin typeface="IBM Plex Sans" panose="020B0503050203000203" pitchFamily="34" charset="0"/>
              </a:rPr>
              <a:t>Try it now: </a:t>
            </a:r>
            <a:r>
              <a:rPr lang="en-CA" sz="1200" dirty="0">
                <a:solidFill>
                  <a:schemeClr val="bg2"/>
                </a:solidFill>
                <a:latin typeface="IBM Plex Sans" panose="020B0503050203000203" pitchFamily="34" charset="0"/>
                <a:hlinkClick r:id="rId3"/>
              </a:rPr>
              <a:t>https://www.ibm.com/account/reg/ca-en/signup?formid=urx-46597</a:t>
            </a:r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6A51C-E462-4036-899E-1ECE7CA6EC5F}"/>
              </a:ext>
            </a:extLst>
          </p:cNvPr>
          <p:cNvSpPr txBox="1"/>
          <p:nvPr/>
        </p:nvSpPr>
        <p:spPr>
          <a:xfrm>
            <a:off x="472440" y="4772030"/>
            <a:ext cx="617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ncrowther@uk.ibm.com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A82C-08CC-47C8-B93F-9E30D54BD864}"/>
              </a:ext>
            </a:extLst>
          </p:cNvPr>
          <p:cNvSpPr txBox="1"/>
          <p:nvPr/>
        </p:nvSpPr>
        <p:spPr>
          <a:xfrm>
            <a:off x="550261" y="6116613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Feb 2022</a:t>
            </a:r>
          </a:p>
        </p:txBody>
      </p:sp>
    </p:spTree>
    <p:extLst>
      <p:ext uri="{BB962C8B-B14F-4D97-AF65-F5344CB8AC3E}">
        <p14:creationId xmlns:p14="http://schemas.microsoft.com/office/powerpoint/2010/main" val="73422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Approval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sends the result to PAM, where the invoice amounts are verified/modified and then approved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244C-35D4-4D4B-AFEA-5ABEFA3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70" y="393431"/>
            <a:ext cx="8279532" cy="46246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F395D-7E7C-408F-A2BA-B4DA93B3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40" y="77362"/>
            <a:ext cx="4056717" cy="64651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302F8-05CA-4E96-B1E5-BBE501F4CB0E}"/>
              </a:ext>
            </a:extLst>
          </p:cNvPr>
          <p:cNvCxnSpPr>
            <a:cxnSpLocks/>
          </p:cNvCxnSpPr>
          <p:nvPr/>
        </p:nvCxnSpPr>
        <p:spPr>
          <a:xfrm flipH="1" flipV="1">
            <a:off x="7622757" y="2383277"/>
            <a:ext cx="2957179" cy="16537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087DD-268C-47C7-8C6D-2B5E090A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749" y="3346315"/>
            <a:ext cx="6914753" cy="33539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AD50B-9AD8-4FE6-A6D5-1569F62FEF97}"/>
              </a:ext>
            </a:extLst>
          </p:cNvPr>
          <p:cNvGrpSpPr/>
          <p:nvPr/>
        </p:nvGrpSpPr>
        <p:grpSpPr>
          <a:xfrm>
            <a:off x="722259" y="393431"/>
            <a:ext cx="1468309" cy="1199656"/>
            <a:chOff x="11649340" y="7150038"/>
            <a:chExt cx="3198335" cy="33477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200AD-C561-4F40-A6EF-8C22557AC517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305128-06CA-4139-99C5-B772363E2DCA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7D2E3FA-D0DA-491A-8961-A58700D7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F1BE-5F00-4E4C-B3EC-580676F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new invoices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E906-4537-4A42-8AE4-EF6E6A480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the email rule to detect the invoice</a:t>
            </a:r>
          </a:p>
          <a:p>
            <a:r>
              <a:rPr lang="en-GB" dirty="0"/>
              <a:t>Run bot</a:t>
            </a:r>
          </a:p>
          <a:p>
            <a:r>
              <a:rPr lang="en-GB" dirty="0"/>
              <a:t>Bot automatically creates OCR template</a:t>
            </a:r>
          </a:p>
          <a:p>
            <a:r>
              <a:rPr lang="en-GB" dirty="0"/>
              <a:t>Complete template using OCR tool</a:t>
            </a:r>
          </a:p>
          <a:p>
            <a:r>
              <a:rPr lang="en-GB" dirty="0"/>
              <a:t>Re-</a:t>
            </a:r>
            <a:r>
              <a:rPr lang="en-GB" dirty="0" err="1"/>
              <a:t>reun</a:t>
            </a:r>
            <a:r>
              <a:rPr lang="en-GB" dirty="0"/>
              <a:t> bot</a:t>
            </a:r>
          </a:p>
        </p:txBody>
      </p:sp>
    </p:spTree>
    <p:extLst>
      <p:ext uri="{BB962C8B-B14F-4D97-AF65-F5344CB8AC3E}">
        <p14:creationId xmlns:p14="http://schemas.microsoft.com/office/powerpoint/2010/main" val="301438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45D-4489-45EB-90D7-41C98A28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91500"/>
            <a:ext cx="10515600" cy="1325563"/>
          </a:xfrm>
        </p:spPr>
        <p:txBody>
          <a:bodyPr/>
          <a:lstStyle/>
          <a:p>
            <a:r>
              <a:rPr lang="en-GB" dirty="0"/>
              <a:t>Asset on GitHub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A881-549F-459B-91E8-98DEE71F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7" y="10279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https://github.com/ncrowther/InvoiceApproval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Free to use</a:t>
            </a:r>
          </a:p>
          <a:p>
            <a:r>
              <a:rPr lang="en-GB" dirty="0"/>
              <a:t>Contribute!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0BC3-ECE6-43AE-8091-863DBA1D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0" y="1828801"/>
            <a:ext cx="7018959" cy="46982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353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D5CC-538D-4B5E-A453-BA8F1C3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E7A8-6EDD-4684-85D9-DBBB0B44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329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oice Processing">
            <a:hlinkClick r:id="" action="ppaction://media"/>
            <a:extLst>
              <a:ext uri="{FF2B5EF4-FFF2-40B4-BE49-F238E27FC236}">
                <a16:creationId xmlns:a16="http://schemas.microsoft.com/office/drawing/2014/main" id="{D5BFC299-BB42-4951-9BD2-A8052993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87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GB" dirty="0"/>
              <a:t>IBM Business Automation Manager Open Editions V8.01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696" y="1498462"/>
            <a:ext cx="2114924" cy="18401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RPA is bundled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Limited to one unattended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On prem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F72A1-5142-4A1D-9A83-D60BE517ECA6}"/>
              </a:ext>
            </a:extLst>
          </p:cNvPr>
          <p:cNvGrpSpPr/>
          <p:nvPr/>
        </p:nvGrpSpPr>
        <p:grpSpPr>
          <a:xfrm>
            <a:off x="7622662" y="1530773"/>
            <a:ext cx="4264448" cy="4336289"/>
            <a:chOff x="5726208" y="1148080"/>
            <a:chExt cx="3198336" cy="3347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CC398-815F-23FA-36AE-FBC57B223A6C}"/>
                </a:ext>
              </a:extLst>
            </p:cNvPr>
            <p:cNvSpPr/>
            <p:nvPr/>
          </p:nvSpPr>
          <p:spPr bwMode="auto">
            <a:xfrm>
              <a:off x="5726208" y="1148080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8E5D5-C57A-E666-8D73-03C0D8989EDF}"/>
                </a:ext>
              </a:extLst>
            </p:cNvPr>
            <p:cNvGrpSpPr/>
            <p:nvPr/>
          </p:nvGrpSpPr>
          <p:grpSpPr>
            <a:xfrm>
              <a:off x="5862185" y="1769334"/>
              <a:ext cx="2926381" cy="2068518"/>
              <a:chOff x="2693572" y="1441955"/>
              <a:chExt cx="2926381" cy="206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AF3615-1E32-2B9F-2B0E-D37905C3FAAA}"/>
                  </a:ext>
                </a:extLst>
              </p:cNvPr>
              <p:cNvSpPr/>
              <p:nvPr/>
            </p:nvSpPr>
            <p:spPr bwMode="auto">
              <a:xfrm>
                <a:off x="2693572" y="222098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Decision Manager</a:t>
                </a:r>
              </a:p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Edition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A9D488-B216-57D8-F18C-382FCBC92444}"/>
                  </a:ext>
                </a:extLst>
              </p:cNvPr>
              <p:cNvSpPr/>
              <p:nvPr/>
            </p:nvSpPr>
            <p:spPr bwMode="auto">
              <a:xfrm>
                <a:off x="2782921" y="2798960"/>
                <a:ext cx="2714405" cy="711513"/>
              </a:xfrm>
              <a:prstGeom prst="rect">
                <a:avLst/>
              </a:prstGeom>
              <a:noFill/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48000" rIns="48000" bIns="4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621">
                  <a:defRPr/>
                </a:pPr>
                <a:r>
                  <a:rPr lang="en-US" sz="1867" i="1" dirty="0">
                    <a:solidFill>
                      <a:srgbClr val="002D9C"/>
                    </a:solidFill>
                    <a:latin typeface="Arial" panose="020B0604020202020204" pitchFamily="34" charset="0"/>
                    <a:ea typeface="IBM Plex Sans" charset="0"/>
                    <a:cs typeface="Arial" panose="020B0604020202020204" pitchFamily="34" charset="0"/>
                  </a:rPr>
                  <a:t>Decision Automation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F6BFACE-7071-F129-CF65-CFA3C11AE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4254" y="1441955"/>
                <a:ext cx="779027" cy="779027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13CC3D-2212-406C-907B-0AEC154A73F9}"/>
              </a:ext>
            </a:extLst>
          </p:cNvPr>
          <p:cNvGrpSpPr/>
          <p:nvPr/>
        </p:nvGrpSpPr>
        <p:grpSpPr>
          <a:xfrm>
            <a:off x="3343920" y="1530773"/>
            <a:ext cx="4264447" cy="4353608"/>
            <a:chOff x="2514601" y="1148080"/>
            <a:chExt cx="3198335" cy="3347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0AC19-BFB4-AACD-8896-D6655F597B8C}"/>
                </a:ext>
              </a:extLst>
            </p:cNvPr>
            <p:cNvSpPr/>
            <p:nvPr/>
          </p:nvSpPr>
          <p:spPr bwMode="auto">
            <a:xfrm>
              <a:off x="2514601" y="1148080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06AC0-32C2-11A1-39BA-5385FD688CB4}"/>
                </a:ext>
              </a:extLst>
            </p:cNvPr>
            <p:cNvSpPr/>
            <p:nvPr/>
          </p:nvSpPr>
          <p:spPr bwMode="auto">
            <a:xfrm>
              <a:off x="2756565" y="3157935"/>
              <a:ext cx="2714405" cy="67991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621">
                <a:defRPr/>
              </a:pPr>
              <a:r>
                <a:rPr lang="en-US" sz="1867" i="1" dirty="0">
                  <a:solidFill>
                    <a:srgbClr val="002D9C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Process Automation and Decision Automation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25487A-B4F9-5552-A7C2-400A7A84C749}"/>
                </a:ext>
              </a:extLst>
            </p:cNvPr>
            <p:cNvGrpSpPr/>
            <p:nvPr/>
          </p:nvGrpSpPr>
          <p:grpSpPr>
            <a:xfrm>
              <a:off x="2654541" y="1775308"/>
              <a:ext cx="2926376" cy="1967040"/>
              <a:chOff x="1685345" y="3085207"/>
              <a:chExt cx="2926376" cy="196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07F1-4DDB-9EFB-2ADE-CF841D46C41F}"/>
                  </a:ext>
                </a:extLst>
              </p:cNvPr>
              <p:cNvSpPr/>
              <p:nvPr/>
            </p:nvSpPr>
            <p:spPr bwMode="auto">
              <a:xfrm>
                <a:off x="1685345" y="3848100"/>
                <a:ext cx="2926376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Process Automation Manager Open Edition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9A9E6C-37B6-AA47-171E-9B1A2C3A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6036" y="3085207"/>
                <a:ext cx="784993" cy="784993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5C973-3B73-4872-9639-AACB47E97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97" y="3239260"/>
            <a:ext cx="2687077" cy="262780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C3236-16B9-4DA0-A53E-3F25D24CB990}"/>
              </a:ext>
            </a:extLst>
          </p:cNvPr>
          <p:cNvSpPr/>
          <p:nvPr/>
        </p:nvSpPr>
        <p:spPr bwMode="auto">
          <a:xfrm rot="5400000">
            <a:off x="7585142" y="1724932"/>
            <a:ext cx="77724" cy="8526211"/>
          </a:xfrm>
          <a:prstGeom prst="rightBrace">
            <a:avLst/>
          </a:prstGeom>
          <a:ln w="34925">
            <a:solidFill>
              <a:srgbClr val="0043C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BF0A5-07C4-4832-AB9A-F61EA4AEDC9C}"/>
              </a:ext>
            </a:extLst>
          </p:cNvPr>
          <p:cNvSpPr txBox="1"/>
          <p:nvPr/>
        </p:nvSpPr>
        <p:spPr>
          <a:xfrm>
            <a:off x="7002941" y="61672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Open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4F82-4A67-449F-BC5A-BD4501D012D3}"/>
              </a:ext>
            </a:extLst>
          </p:cNvPr>
          <p:cNvSpPr txBox="1"/>
          <p:nvPr/>
        </p:nvSpPr>
        <p:spPr>
          <a:xfrm>
            <a:off x="1349278" y="6104057"/>
            <a:ext cx="1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Proprietary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DDE2C6-4460-48EB-B61C-2C15A11CBAB1}"/>
              </a:ext>
            </a:extLst>
          </p:cNvPr>
          <p:cNvSpPr/>
          <p:nvPr/>
        </p:nvSpPr>
        <p:spPr bwMode="auto">
          <a:xfrm rot="5400000">
            <a:off x="1933647" y="4678750"/>
            <a:ext cx="45719" cy="2613620"/>
          </a:xfrm>
          <a:prstGeom prst="rightBrace">
            <a:avLst/>
          </a:prstGeom>
          <a:ln w="3492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US" sz="44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40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IBM RPA?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014" y="2282261"/>
            <a:ext cx="5166850" cy="308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Universal automation glue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Easy to use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2A75-A450-462E-BC53-72CA3056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63" y="695325"/>
            <a:ext cx="2752725" cy="546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088E0-5ED7-48BA-9674-D7538A635E54}"/>
              </a:ext>
            </a:extLst>
          </p:cNvPr>
          <p:cNvSpPr txBox="1"/>
          <p:nvPr/>
        </p:nvSpPr>
        <p:spPr>
          <a:xfrm>
            <a:off x="8879733" y="3545587"/>
            <a:ext cx="6250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WARNING:</a:t>
            </a:r>
          </a:p>
          <a:p>
            <a:r>
              <a:rPr lang="en-US" sz="2400" dirty="0">
                <a:latin typeface="Arial" panose="020B0604020202020204" pitchFamily="34" charset="0"/>
              </a:rPr>
              <a:t>Can create a mess!</a:t>
            </a:r>
          </a:p>
        </p:txBody>
      </p:sp>
    </p:spTree>
    <p:extLst>
      <p:ext uri="{BB962C8B-B14F-4D97-AF65-F5344CB8AC3E}">
        <p14:creationId xmlns:p14="http://schemas.microsoft.com/office/powerpoint/2010/main" val="19026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E687-212A-D343-A7BA-724ECBC768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867"/>
            <a:ext cx="2438400" cy="222251"/>
          </a:xfrm>
          <a:prstGeom prst="rect">
            <a:avLst/>
          </a:prstGeom>
        </p:spPr>
        <p:txBody>
          <a:bodyPr/>
          <a:lstStyle/>
          <a:p>
            <a:pPr algn="r" defTabSz="913981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Arial" panose="020B0604020202020204"/>
              </a:rPr>
              <a:pPr algn="r" defTabSz="913981">
                <a:defRPr/>
              </a:pPr>
              <a:t>4</a:t>
            </a:fld>
            <a:endParaRPr lang="en-US" sz="799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1E411-ACF0-1D40-B09D-5B06504DC1FB}"/>
              </a:ext>
            </a:extLst>
          </p:cNvPr>
          <p:cNvSpPr/>
          <p:nvPr/>
        </p:nvSpPr>
        <p:spPr bwMode="auto">
          <a:xfrm>
            <a:off x="3050821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Use Microsoft Windows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Use file system, clipboard, taskbar, services, open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and close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7405A-F69F-3442-A10F-D461B24B292E}"/>
              </a:ext>
            </a:extLst>
          </p:cNvPr>
          <p:cNvSpPr/>
          <p:nvPr/>
        </p:nvSpPr>
        <p:spPr bwMode="auto">
          <a:xfrm>
            <a:off x="6095957" y="0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Integrate without APIs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Integrate through browsers, Windows apps,  SAP, remote desktop, terminals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BA557-1B2F-8D4F-9B24-8BA2DD1AC5DA}"/>
              </a:ext>
            </a:extLst>
          </p:cNvPr>
          <p:cNvSpPr/>
          <p:nvPr/>
        </p:nvSpPr>
        <p:spPr bwMode="auto">
          <a:xfrm>
            <a:off x="9141137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Interact with systems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Access mainframes, call APIs, update and query databases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8089F-A95E-D245-946E-2CEF901E8A00}"/>
              </a:ext>
            </a:extLst>
          </p:cNvPr>
          <p:cNvSpPr/>
          <p:nvPr/>
        </p:nvSpPr>
        <p:spPr bwMode="auto">
          <a:xfrm>
            <a:off x="3050733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Communicate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Send and read emails and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SMS messages, chat using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text and 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6BEBC-9530-9240-AF35-9597AF82F994}"/>
              </a:ext>
            </a:extLst>
          </p:cNvPr>
          <p:cNvSpPr/>
          <p:nvPr/>
        </p:nvSpPr>
        <p:spPr bwMode="auto">
          <a:xfrm>
            <a:off x="6100186" y="2287058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Read documents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Extract structured data from unstructured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54DB3-D8C9-994A-ACF5-61106387B9B0}"/>
              </a:ext>
            </a:extLst>
          </p:cNvPr>
          <p:cNvSpPr/>
          <p:nvPr/>
        </p:nvSpPr>
        <p:spPr bwMode="auto">
          <a:xfrm>
            <a:off x="9137901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Apply intelligence</a:t>
            </a:r>
          </a:p>
          <a:p>
            <a:pPr defTabSz="913981" fontAlgn="base">
              <a:lnSpc>
                <a:spcPct val="90000"/>
              </a:lnSpc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Understand information, make decisions, apply knowledge, learn</a:t>
            </a:r>
          </a:p>
        </p:txBody>
      </p:sp>
      <p:pic>
        <p:nvPicPr>
          <p:cNvPr id="24" name="Picture 53">
            <a:extLst>
              <a:ext uri="{FF2B5EF4-FFF2-40B4-BE49-F238E27FC236}">
                <a16:creationId xmlns:a16="http://schemas.microsoft.com/office/drawing/2014/main" id="{8A39BEB8-6928-6D4A-98F0-0EEDD792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83817" y="2436468"/>
            <a:ext cx="676081" cy="676081"/>
          </a:xfrm>
          <a:prstGeom prst="rect">
            <a:avLst/>
          </a:prstGeom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ADDB6760-E9DD-0E47-8190-92C251002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09009" y="2441797"/>
            <a:ext cx="591571" cy="5915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2BFF91-4E95-434D-99DA-B24C4D16D6DD}"/>
              </a:ext>
            </a:extLst>
          </p:cNvPr>
          <p:cNvSpPr/>
          <p:nvPr/>
        </p:nvSpPr>
        <p:spPr bwMode="auto">
          <a:xfrm>
            <a:off x="3054014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Create documents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PDF Reports, MS Excel,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MS Word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7DCD3-202A-4340-85E9-2A201C218287}"/>
              </a:ext>
            </a:extLst>
          </p:cNvPr>
          <p:cNvSpPr/>
          <p:nvPr/>
        </p:nvSpPr>
        <p:spPr bwMode="auto">
          <a:xfrm>
            <a:off x="6103467" y="4571579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Data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Encrypt, analyze,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perform calculations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endParaRPr lang="en-US" sz="1332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D84ACD-3BF3-47CD-9DDD-D413AE9BE772}"/>
              </a:ext>
            </a:extLst>
          </p:cNvPr>
          <p:cNvSpPr/>
          <p:nvPr/>
        </p:nvSpPr>
        <p:spPr bwMode="auto">
          <a:xfrm>
            <a:off x="9141182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Files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Create, upload/download, transfer</a:t>
            </a:r>
          </a:p>
        </p:txBody>
      </p:sp>
      <p:pic>
        <p:nvPicPr>
          <p:cNvPr id="49" name="Picture 58">
            <a:extLst>
              <a:ext uri="{FF2B5EF4-FFF2-40B4-BE49-F238E27FC236}">
                <a16:creationId xmlns:a16="http://schemas.microsoft.com/office/drawing/2014/main" id="{67DDCC68-4481-4922-A457-4376E4CB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8631" y="68786"/>
            <a:ext cx="675405" cy="67540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FDB9315-DD63-408F-8376-9363AA9EF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8350" y="155079"/>
            <a:ext cx="450687" cy="45068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53D8E43-371B-48B7-8121-78FD402B7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8029" y="4837778"/>
            <a:ext cx="450687" cy="4506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09B874B-257C-4AB7-B53F-858E115A92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1199" y="2455469"/>
            <a:ext cx="450687" cy="45068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0C0593F-1CF8-8E4C-848F-8FE90F4E7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41199" y="4789752"/>
            <a:ext cx="450269" cy="450269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4AF9E3-E8AD-1347-B11A-040A8B4D8B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</p:spPr>
        <p:txBody>
          <a:bodyPr vert="horz" lIns="292608" tIns="256032" rIns="304800" bIns="3048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IBM Plex San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FFFFFF"/>
              </a:buClr>
              <a:defRPr/>
            </a:pPr>
            <a:r>
              <a:rPr lang="en-US" sz="6400" kern="0" dirty="0">
                <a:solidFill>
                  <a:srgbClr val="FFFFFF"/>
                </a:solidFill>
                <a:latin typeface="Arial" panose="020B0604020202020204"/>
              </a:rPr>
              <a:t>What can bots do?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8F0BE2-417E-C344-BD48-1BE5CC4E4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067" y="4617040"/>
            <a:ext cx="862435" cy="68789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A7F9C89-2F4C-BD4F-8781-F4F6C4EB6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027" y="155078"/>
            <a:ext cx="450687" cy="4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3">
            <a:extLst>
              <a:ext uri="{FF2B5EF4-FFF2-40B4-BE49-F238E27FC236}">
                <a16:creationId xmlns:a16="http://schemas.microsoft.com/office/drawing/2014/main" id="{16369B10-B8BA-F945-A9C8-F4A6ACC1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68798" y="4001367"/>
            <a:ext cx="669940" cy="669940"/>
          </a:xfrm>
          <a:prstGeom prst="rect">
            <a:avLst/>
          </a:prstGeom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55E7BDC9-BC1E-1B47-8149-DE38527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16125" y="3974691"/>
            <a:ext cx="669940" cy="669940"/>
          </a:xfrm>
          <a:prstGeom prst="rect">
            <a:avLst/>
          </a:prstGeom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C5022357-F5C7-A748-89CE-79ABFB71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1734" y="1583918"/>
            <a:ext cx="669940" cy="66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8C776-7574-8F45-8E31-4839984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97" y="268225"/>
            <a:ext cx="8990727" cy="1072896"/>
          </a:xfrm>
        </p:spPr>
        <p:txBody>
          <a:bodyPr/>
          <a:lstStyle/>
          <a:p>
            <a:r>
              <a:rPr lang="en-US" dirty="0"/>
              <a:t>RPA use cases</a:t>
            </a:r>
            <a:br>
              <a:rPr lang="en-US" dirty="0"/>
            </a:br>
            <a:r>
              <a:rPr lang="en-US" dirty="0"/>
              <a:t>by industry</a:t>
            </a:r>
          </a:p>
        </p:txBody>
      </p:sp>
      <p:pic>
        <p:nvPicPr>
          <p:cNvPr id="13" name="Picture 56">
            <a:extLst>
              <a:ext uri="{FF2B5EF4-FFF2-40B4-BE49-F238E27FC236}">
                <a16:creationId xmlns:a16="http://schemas.microsoft.com/office/drawing/2014/main" id="{FE9FDCF3-E468-5847-A9AF-AE0505889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9125" y="1602335"/>
            <a:ext cx="669940" cy="66994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33071E0D-7000-A34F-8067-2AFBA2AE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3699" y="1681390"/>
            <a:ext cx="1962835" cy="1662767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Banking and insurance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Onboarding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Insurance claims </a:t>
            </a:r>
            <a:br>
              <a:rPr lang="en-US" sz="1332" dirty="0"/>
            </a:br>
            <a:r>
              <a:rPr lang="en-US" sz="1332" dirty="0"/>
              <a:t>tasks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Loan origination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E12F58BC-81AF-B943-B0B9-32911DEE5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349" y="1681389"/>
            <a:ext cx="1944108" cy="20066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Energy</a:t>
            </a:r>
            <a:b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</a:br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and utilities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Data collection </a:t>
            </a:r>
            <a:br>
              <a:rPr lang="en-US" sz="1332" dirty="0"/>
            </a:br>
            <a:r>
              <a:rPr lang="en-US" sz="1332" dirty="0"/>
              <a:t>and reporting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Contracts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Regulations and compliance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A929F7A1-75AD-CD45-B5B1-BB4D1730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0136" y="1681389"/>
            <a:ext cx="1939408" cy="21144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IT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entry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Capture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Mass email management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Reporting 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synchronization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>
              <a:latin typeface="IBM Plex Sans Light" panose="020B0403050000000000" pitchFamily="34" charset="77"/>
            </a:endParaRP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dirty="0">
              <a:latin typeface="IBM Plex Sans Light" panose="020B0403050000000000" pitchFamily="34" charset="77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36B04F8D-BDA2-154E-BBC9-EBC5567FCCA2}"/>
              </a:ext>
            </a:extLst>
          </p:cNvPr>
          <p:cNvSpPr txBox="1">
            <a:spLocks/>
          </p:cNvSpPr>
          <p:nvPr/>
        </p:nvSpPr>
        <p:spPr>
          <a:xfrm>
            <a:off x="10098961" y="1681389"/>
            <a:ext cx="1797047" cy="1786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Travel and transportation</a:t>
            </a: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Payroll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Vehicle checks </a:t>
            </a:r>
            <a:b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</a:b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and reporting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50D6B58-A4F1-7F4B-9E8C-FA160ACCB77C}"/>
              </a:ext>
            </a:extLst>
          </p:cNvPr>
          <p:cNvSpPr txBox="1">
            <a:spLocks/>
          </p:cNvSpPr>
          <p:nvPr/>
        </p:nvSpPr>
        <p:spPr>
          <a:xfrm>
            <a:off x="963699" y="4065342"/>
            <a:ext cx="1962835" cy="1415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Healthcare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Appointments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bills 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claims tasks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62D31C9-180C-0842-9A14-00C4F86780C1}"/>
              </a:ext>
            </a:extLst>
          </p:cNvPr>
          <p:cNvSpPr txBox="1">
            <a:spLocks/>
          </p:cNvSpPr>
          <p:nvPr/>
        </p:nvSpPr>
        <p:spPr>
          <a:xfrm>
            <a:off x="4029347" y="4065341"/>
            <a:ext cx="1922447" cy="1652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Media and communications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Order management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Provisioning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465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861247F3-FC91-8B48-9806-A1878765DC11}"/>
              </a:ext>
            </a:extLst>
          </p:cNvPr>
          <p:cNvSpPr txBox="1">
            <a:spLocks/>
          </p:cNvSpPr>
          <p:nvPr/>
        </p:nvSpPr>
        <p:spPr>
          <a:xfrm>
            <a:off x="7060138" y="4065342"/>
            <a:ext cx="1962620" cy="22411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Government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Benefits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Eligibility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Self service updates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857A498F-8C12-C542-8761-544D5AFAA2A4}"/>
              </a:ext>
            </a:extLst>
          </p:cNvPr>
          <p:cNvSpPr txBox="1">
            <a:spLocks/>
          </p:cNvSpPr>
          <p:nvPr/>
        </p:nvSpPr>
        <p:spPr>
          <a:xfrm>
            <a:off x="10098961" y="4065340"/>
            <a:ext cx="1797047" cy="14321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Retail industry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Refunds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Procurement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Price comparison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b="1" dirty="0">
                <a:solidFill>
                  <a:srgbClr val="000000"/>
                </a:solidFill>
                <a:highlight>
                  <a:srgbClr val="FFFF00"/>
                </a:highlight>
                <a:latin typeface="IBM Plex Sans Light" panose="020B0403050000000000" pitchFamily="34" charset="77"/>
              </a:rPr>
              <a:t>Invoice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pic>
        <p:nvPicPr>
          <p:cNvPr id="24" name="Picture 51">
            <a:extLst>
              <a:ext uri="{FF2B5EF4-FFF2-40B4-BE49-F238E27FC236}">
                <a16:creationId xmlns:a16="http://schemas.microsoft.com/office/drawing/2014/main" id="{67AA0717-48C9-0F47-9CCC-65FFC9F98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39761" y="1602335"/>
            <a:ext cx="669940" cy="669940"/>
          </a:xfrm>
          <a:prstGeom prst="rect">
            <a:avLst/>
          </a:prstGeom>
        </p:spPr>
      </p:pic>
      <p:pic>
        <p:nvPicPr>
          <p:cNvPr id="25" name="Picture 57">
            <a:extLst>
              <a:ext uri="{FF2B5EF4-FFF2-40B4-BE49-F238E27FC236}">
                <a16:creationId xmlns:a16="http://schemas.microsoft.com/office/drawing/2014/main" id="{CB9FA232-7582-344B-9652-4249F3FCC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2775" y="3999050"/>
            <a:ext cx="669940" cy="669940"/>
          </a:xfrm>
          <a:prstGeom prst="rect">
            <a:avLst/>
          </a:prstGeom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D8E25C5B-498A-D944-BB57-97AA1FCC4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9761" y="3999050"/>
            <a:ext cx="669940" cy="669940"/>
          </a:xfrm>
          <a:prstGeom prst="rect">
            <a:avLst/>
          </a:prstGeom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32C51FD8-B94E-7441-8935-EB66D1832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33387" y="1598590"/>
            <a:ext cx="669940" cy="6699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ED17401-762F-9C48-BDA4-CD1D019D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5701" y="6383867"/>
            <a:ext cx="2436055" cy="222251"/>
          </a:xfrm>
        </p:spPr>
        <p:txBody>
          <a:bodyPr/>
          <a:lstStyle/>
          <a:p>
            <a:pPr algn="r" defTabSz="913068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pPr algn="r" defTabSz="913068">
                <a:defRPr/>
              </a:pPr>
              <a:t>5</a:t>
            </a:fld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90D2B-77DC-5740-ABF4-A6DA8F5A0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18">
              <a:defRPr/>
            </a:pPr>
            <a:r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t>IBM Automation / © 2022 IBM Corporation</a:t>
            </a:r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4407-8225-4A01-8410-4BC91588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11" y="327734"/>
            <a:ext cx="5087577" cy="555104"/>
          </a:xfrm>
        </p:spPr>
        <p:txBody>
          <a:bodyPr/>
          <a:lstStyle/>
          <a:p>
            <a:r>
              <a:rPr lang="en-GB" sz="3200" dirty="0"/>
              <a:t>RPA Invoice Processing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92471A-F978-4A83-8AF7-FF8C6AE77A25}"/>
              </a:ext>
            </a:extLst>
          </p:cNvPr>
          <p:cNvSpPr/>
          <p:nvPr/>
        </p:nvSpPr>
        <p:spPr>
          <a:xfrm>
            <a:off x="724112" y="465741"/>
            <a:ext cx="1040055" cy="91883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</a:p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C2CF7C9-F7DE-4780-BDB1-99823E60BD8D}"/>
              </a:ext>
            </a:extLst>
          </p:cNvPr>
          <p:cNvSpPr/>
          <p:nvPr/>
        </p:nvSpPr>
        <p:spPr>
          <a:xfrm>
            <a:off x="10370329" y="5473607"/>
            <a:ext cx="914781" cy="8785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Paid</a:t>
            </a:r>
            <a:endParaRPr lang="en-GB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26101-8ECF-4E84-8FA4-E5086F3C918F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 flipH="1">
            <a:off x="1235916" y="1384580"/>
            <a:ext cx="8224" cy="979740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E98050-68DC-442E-9217-015F68F4C913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>
            <a:off x="3902678" y="2828785"/>
            <a:ext cx="1044830" cy="1700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48E7A-DE2E-42B3-8067-F4D3544DD6DA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>
            <a:off x="6206540" y="2830485"/>
            <a:ext cx="1003701" cy="6115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7FE1D-4A93-438B-A14E-E6117D2883EC}"/>
              </a:ext>
            </a:extLst>
          </p:cNvPr>
          <p:cNvCxnSpPr>
            <a:cxnSpLocks/>
            <a:stCxn id="87" idx="3"/>
            <a:endCxn id="29" idx="1"/>
          </p:cNvCxnSpPr>
          <p:nvPr/>
        </p:nvCxnSpPr>
        <p:spPr>
          <a:xfrm flipV="1">
            <a:off x="8469272" y="2818837"/>
            <a:ext cx="1633215" cy="17763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2EF36D4D-1962-4898-BBFB-6A636D03E394}"/>
              </a:ext>
            </a:extLst>
          </p:cNvPr>
          <p:cNvCxnSpPr>
            <a:cxnSpLocks/>
            <a:stCxn id="40" idx="1"/>
            <a:endCxn id="86" idx="1"/>
          </p:cNvCxnSpPr>
          <p:nvPr/>
        </p:nvCxnSpPr>
        <p:spPr>
          <a:xfrm>
            <a:off x="1699080" y="2827484"/>
            <a:ext cx="944567" cy="130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9176FE-F31A-4501-85F3-5343D3CAC4F7}"/>
              </a:ext>
            </a:extLst>
          </p:cNvPr>
          <p:cNvGrpSpPr/>
          <p:nvPr/>
        </p:nvGrpSpPr>
        <p:grpSpPr>
          <a:xfrm>
            <a:off x="2574752" y="5428037"/>
            <a:ext cx="1287131" cy="1147863"/>
            <a:chOff x="2365884" y="1298403"/>
            <a:chExt cx="3198336" cy="33477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8BE009-545B-4957-8490-41CB125557EB}"/>
                </a:ext>
              </a:extLst>
            </p:cNvPr>
            <p:cNvSpPr/>
            <p:nvPr/>
          </p:nvSpPr>
          <p:spPr bwMode="auto">
            <a:xfrm>
              <a:off x="2365884" y="1298403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B11DBE-3794-4BE2-90D8-E7174C247521}"/>
                </a:ext>
              </a:extLst>
            </p:cNvPr>
            <p:cNvGrpSpPr/>
            <p:nvPr/>
          </p:nvGrpSpPr>
          <p:grpSpPr>
            <a:xfrm>
              <a:off x="2420364" y="1828892"/>
              <a:ext cx="2926381" cy="2041195"/>
              <a:chOff x="-748249" y="1501513"/>
              <a:chExt cx="2926381" cy="204119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28563C6-3AA5-403D-AFC4-86E00A1F28AC}"/>
                  </a:ext>
                </a:extLst>
              </p:cNvPr>
              <p:cNvSpPr/>
              <p:nvPr/>
            </p:nvSpPr>
            <p:spPr bwMode="auto">
              <a:xfrm>
                <a:off x="-748249" y="233856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Email Rules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0F1F2EB7-62A9-4715-B63A-E455A978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586" y="1501513"/>
                <a:ext cx="616709" cy="764657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100EE-31BE-484B-9548-DEC50DEB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2752" y="2364320"/>
            <a:ext cx="926328" cy="9263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30D87-6674-4DA2-87A8-822446593A05}"/>
              </a:ext>
            </a:extLst>
          </p:cNvPr>
          <p:cNvGrpSpPr/>
          <p:nvPr/>
        </p:nvGrpSpPr>
        <p:grpSpPr>
          <a:xfrm>
            <a:off x="10102487" y="2208673"/>
            <a:ext cx="1449912" cy="1220327"/>
            <a:chOff x="11372956" y="7150036"/>
            <a:chExt cx="3198336" cy="3347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1D8C7D-7CFA-4A25-917D-3E46CDECDC59}"/>
                </a:ext>
              </a:extLst>
            </p:cNvPr>
            <p:cNvSpPr/>
            <p:nvPr/>
          </p:nvSpPr>
          <p:spPr bwMode="auto">
            <a:xfrm>
              <a:off x="11372956" y="7150036"/>
              <a:ext cx="3198336" cy="334771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8D4C1F-04A0-4C54-AC99-0495D0A5A128}"/>
                </a:ext>
              </a:extLst>
            </p:cNvPr>
            <p:cNvSpPr/>
            <p:nvPr/>
          </p:nvSpPr>
          <p:spPr bwMode="auto">
            <a:xfrm>
              <a:off x="11928254" y="8645769"/>
              <a:ext cx="2093080" cy="1124320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Invoice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Approval</a:t>
              </a:r>
              <a:endParaRPr kumimoji="0" 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571D80-0126-4558-B12E-1ED62D9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9625" y="7462715"/>
              <a:ext cx="784993" cy="78499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E41152-88AB-4D29-85F1-96DC80CC801A}"/>
              </a:ext>
            </a:extLst>
          </p:cNvPr>
          <p:cNvGrpSpPr/>
          <p:nvPr/>
        </p:nvGrpSpPr>
        <p:grpSpPr>
          <a:xfrm>
            <a:off x="4729876" y="3630692"/>
            <a:ext cx="1567489" cy="1408239"/>
            <a:chOff x="4351762" y="3121240"/>
            <a:chExt cx="1887898" cy="1953373"/>
          </a:xfrm>
        </p:grpSpPr>
        <p:pic>
          <p:nvPicPr>
            <p:cNvPr id="73" name="Picture 72" descr="A blue rectangle with a white rectangle in the middle&#10;&#10;Description automatically generated with low confidence">
              <a:extLst>
                <a:ext uri="{FF2B5EF4-FFF2-40B4-BE49-F238E27FC236}">
                  <a16:creationId xmlns:a16="http://schemas.microsoft.com/office/drawing/2014/main" id="{296D580E-20A3-4526-8D58-97762878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423050" y="3121240"/>
              <a:ext cx="1816610" cy="1953373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359CD9-22D0-4883-A563-0CE5ECB4382E}"/>
                </a:ext>
              </a:extLst>
            </p:cNvPr>
            <p:cNvSpPr txBox="1"/>
            <p:nvPr/>
          </p:nvSpPr>
          <p:spPr>
            <a:xfrm>
              <a:off x="4351762" y="3816709"/>
              <a:ext cx="1776758" cy="81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OCR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Library</a:t>
              </a:r>
            </a:p>
          </p:txBody>
        </p:sp>
      </p:grp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B240F515-FB1E-4EF9-9572-7715B131DBDA}"/>
              </a:ext>
            </a:extLst>
          </p:cNvPr>
          <p:cNvSpPr/>
          <p:nvPr/>
        </p:nvSpPr>
        <p:spPr>
          <a:xfrm>
            <a:off x="2643647" y="2451872"/>
            <a:ext cx="1259031" cy="75382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&amp; Detach Invoice</a:t>
            </a: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D8A2A070-7ADB-4EF4-B506-F61E6E5930BA}"/>
              </a:ext>
            </a:extLst>
          </p:cNvPr>
          <p:cNvSpPr/>
          <p:nvPr/>
        </p:nvSpPr>
        <p:spPr>
          <a:xfrm>
            <a:off x="7210241" y="2448617"/>
            <a:ext cx="1259031" cy="77596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Invoice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6A28904-3536-40C1-88CF-97232182082A}"/>
              </a:ext>
            </a:extLst>
          </p:cNvPr>
          <p:cNvSpPr/>
          <p:nvPr/>
        </p:nvSpPr>
        <p:spPr>
          <a:xfrm>
            <a:off x="4947508" y="2442502"/>
            <a:ext cx="1259032" cy="775966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 </a:t>
            </a:r>
          </a:p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389A1C-1E8C-4F05-8E84-183709FE4571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>
            <a:off x="10827443" y="3429000"/>
            <a:ext cx="277" cy="2044607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6F851793-601A-4CF0-878D-01122F038FE4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2107150" y="4316867"/>
            <a:ext cx="2222338" cy="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6AA7A9F-89A8-4513-82B4-E9032D620341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5243444" y="3552048"/>
            <a:ext cx="66716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7E9F6ED-4F39-47DF-8B6E-C331460E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4682" y="3919923"/>
            <a:ext cx="1177794" cy="895513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69231B4-F6B1-4CEB-B090-D76B54F82F56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828997" y="3224582"/>
            <a:ext cx="10760" cy="661048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E4826CD-A654-4688-8A4C-BF255267FBD7}"/>
              </a:ext>
            </a:extLst>
          </p:cNvPr>
          <p:cNvSpPr/>
          <p:nvPr/>
        </p:nvSpPr>
        <p:spPr>
          <a:xfrm>
            <a:off x="2134121" y="1528225"/>
            <a:ext cx="6952566" cy="3482551"/>
          </a:xfrm>
          <a:prstGeom prst="rect">
            <a:avLst/>
          </a:prstGeom>
          <a:solidFill>
            <a:schemeClr val="tx2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RPA</a:t>
            </a:r>
          </a:p>
        </p:txBody>
      </p:sp>
    </p:spTree>
    <p:extLst>
      <p:ext uri="{BB962C8B-B14F-4D97-AF65-F5344CB8AC3E}">
        <p14:creationId xmlns:p14="http://schemas.microsoft.com/office/powerpoint/2010/main" val="29012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The Email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reads emails containing invoices and lets DM decide on how to process them…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9E2B2B-6F41-4B64-B241-062C42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50"/>
          <a:stretch/>
        </p:blipFill>
        <p:spPr>
          <a:xfrm>
            <a:off x="4869880" y="411348"/>
            <a:ext cx="6966901" cy="58265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08A3A-7268-4589-87D2-B0FFA4E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16" y="24684"/>
            <a:ext cx="7115227" cy="6859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92E1C70-7301-4F6B-8268-F9EE7B61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35674" y="562886"/>
            <a:ext cx="1089612" cy="108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CCEF6-3268-400F-8112-EFE1AD975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1" y="575454"/>
            <a:ext cx="113347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004F37-52DF-4439-8A4D-9B4D2B9D9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57" y="59064"/>
            <a:ext cx="8393274" cy="302460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1012323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Email Rules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DM looks at email header to determine how to process the invoice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9A2A3-0B60-41E1-9FD0-6459F76B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28" y="564833"/>
            <a:ext cx="7151592" cy="52516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C46BA-8141-4F3B-A1F5-C1E9154A3491}"/>
              </a:ext>
            </a:extLst>
          </p:cNvPr>
          <p:cNvGrpSpPr/>
          <p:nvPr/>
        </p:nvGrpSpPr>
        <p:grpSpPr>
          <a:xfrm>
            <a:off x="769615" y="499711"/>
            <a:ext cx="1406026" cy="991575"/>
            <a:chOff x="5633349" y="931307"/>
            <a:chExt cx="3198336" cy="3347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9678E-2187-4CCD-AB83-4531E3399217}"/>
                </a:ext>
              </a:extLst>
            </p:cNvPr>
            <p:cNvSpPr/>
            <p:nvPr/>
          </p:nvSpPr>
          <p:spPr bwMode="auto">
            <a:xfrm>
              <a:off x="5633349" y="931307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D611C2-EFC5-4388-805E-BE3CF47B9E24}"/>
                </a:ext>
              </a:extLst>
            </p:cNvPr>
            <p:cNvGrpSpPr/>
            <p:nvPr/>
          </p:nvGrpSpPr>
          <p:grpSpPr>
            <a:xfrm>
              <a:off x="5717137" y="1662191"/>
              <a:ext cx="2926381" cy="1991361"/>
              <a:chOff x="2548524" y="1334812"/>
              <a:chExt cx="2926381" cy="19913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4FEF9C-1095-4809-B933-E2B3AED6D233}"/>
                  </a:ext>
                </a:extLst>
              </p:cNvPr>
              <p:cNvSpPr/>
              <p:nvPr/>
            </p:nvSpPr>
            <p:spPr bwMode="auto">
              <a:xfrm>
                <a:off x="2548524" y="2122026"/>
                <a:ext cx="2926381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C94DE35-45E2-4E69-AE5D-BD1C532A5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70385" y="1334812"/>
                <a:ext cx="779026" cy="77902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14F8A8-A4FD-44A6-97FA-6A629EA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1" y="0"/>
            <a:ext cx="6281238" cy="2937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31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OCR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OCRs the invoice and writes the result to an XML file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A template OCR script is created for unidentified invoices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2C44-F182-49C2-9677-22EAEAA3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5" y="562886"/>
            <a:ext cx="113347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19C8A-22F0-483C-851C-F1B99AD3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01" y="3948372"/>
            <a:ext cx="6804612" cy="23452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BBDE5-2CCC-41C9-882A-9E5CD8E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47" y="697398"/>
            <a:ext cx="6816725" cy="26865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u="none" strike="noStrike" kern="1200" cap="none" spc="0" normalizeH="0" baseline="0" noProof="0" dirty="0">
            <a:ln>
              <a:noFill/>
            </a:ln>
            <a:solidFill>
              <a:schemeClr val="accent2">
                <a:lumMod val="20000"/>
                <a:lumOff val="80000"/>
              </a:schemeClr>
            </a:solidFill>
            <a:effectLst/>
            <a:uLnTx/>
            <a:uFillTx/>
            <a:latin typeface="Arial" panose="020B0604020202020204" pitchFamily="34" charset="0"/>
            <a:ea typeface="IBM Plex Sans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11229</TotalTime>
  <Words>872</Words>
  <Application>Microsoft Office PowerPoint</Application>
  <PresentationFormat>Widescreen</PresentationFormat>
  <Paragraphs>137</Paragraphs>
  <Slides>14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Gill Sans MT</vt:lpstr>
      <vt:lpstr>IBM Plex Sans</vt:lpstr>
      <vt:lpstr>IBM Plex Sans Light</vt:lpstr>
      <vt:lpstr>System Font Regular</vt:lpstr>
      <vt:lpstr>Walbaum Display</vt:lpstr>
      <vt:lpstr>Office Theme</vt:lpstr>
      <vt:lpstr>IBM 2020 Master template (white background)</vt:lpstr>
      <vt:lpstr>3DFloatVTI</vt:lpstr>
      <vt:lpstr> Community Calls 2023 –RPA   Invoice processing  with RPA &amp; PAM</vt:lpstr>
      <vt:lpstr>IBM Business Automation Manager Open Editions V8.01</vt:lpstr>
      <vt:lpstr>Why IBM RPA?</vt:lpstr>
      <vt:lpstr>PowerPoint Presentation</vt:lpstr>
      <vt:lpstr>RPA use cases by industry</vt:lpstr>
      <vt:lpstr>RPA Invoice Processing</vt:lpstr>
      <vt:lpstr>The Email  The bot reads emails containing invoices and lets DM decide on how to process them…</vt:lpstr>
      <vt:lpstr>Email Rules  DM looks at email header to determine how to process the invoice</vt:lpstr>
      <vt:lpstr>OCR  The bot OCRs the invoice and writes the result to an XML file  A template OCR script is created for unidentified invoices</vt:lpstr>
      <vt:lpstr>Approval  The bot sends the result to PAM, where the invoice amounts are verified/modified and then approved</vt:lpstr>
      <vt:lpstr>Adding new invoices</vt:lpstr>
      <vt:lpstr>Asset on GitHub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Recipes Part 2 – Deploy 1st Bot</dc:title>
  <dc:creator>Genevieve van Den Boer</dc:creator>
  <cp:lastModifiedBy>Nigel Crowther1</cp:lastModifiedBy>
  <cp:revision>108</cp:revision>
  <dcterms:created xsi:type="dcterms:W3CDTF">2020-11-18T19:00:01Z</dcterms:created>
  <dcterms:modified xsi:type="dcterms:W3CDTF">2023-02-04T21:11:36Z</dcterms:modified>
</cp:coreProperties>
</file>